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2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0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3193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05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9507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54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578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74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6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7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13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2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3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31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66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9237-0AA5-40A3-98B1-35D65A682676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BD96B79-394E-4D67-B790-5610F2F9B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21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4536" y="211244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Изменения в рабочей программе воспитания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6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8555" y="322906"/>
            <a:ext cx="10420537" cy="619558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i="1" dirty="0" smtClean="0"/>
              <a:t>Рабочая программа воспитания и календарный план воспитательной работы должны быть включены в ООП. </a:t>
            </a:r>
          </a:p>
          <a:p>
            <a:pPr algn="just"/>
            <a:r>
              <a:rPr lang="ru-RU" sz="2300" dirty="0"/>
              <a:t>Приказ </a:t>
            </a:r>
            <a:r>
              <a:rPr lang="ru-RU" sz="2300" dirty="0" err="1"/>
              <a:t>Минпросвещения</a:t>
            </a:r>
            <a:r>
              <a:rPr lang="ru-RU" sz="2300" dirty="0"/>
              <a:t> России от  31 мая 2021 г.№286 “Об утверждении федерального государственного образовательного стандарта начального общего </a:t>
            </a:r>
            <a:r>
              <a:rPr lang="ru-RU" sz="2300" dirty="0" smtClean="0"/>
              <a:t>образования» п</a:t>
            </a:r>
            <a:r>
              <a:rPr lang="ru-RU" sz="2300" dirty="0"/>
              <a:t>. 31.3.</a:t>
            </a:r>
          </a:p>
          <a:p>
            <a:pPr algn="just"/>
            <a:r>
              <a:rPr lang="ru-RU" sz="2300" dirty="0" smtClean="0"/>
              <a:t>Приказ </a:t>
            </a:r>
            <a:r>
              <a:rPr lang="ru-RU" sz="2300" dirty="0" err="1" smtClean="0"/>
              <a:t>Минпросвещения</a:t>
            </a:r>
            <a:r>
              <a:rPr lang="ru-RU" sz="2300" dirty="0" smtClean="0"/>
              <a:t> России от  31 мая 2021 г.№287 </a:t>
            </a:r>
            <a:r>
              <a:rPr lang="ru-RU" sz="2300" dirty="0"/>
              <a:t>“Об утверждении федерального государственного образовательного стандарта основного общего образования</a:t>
            </a:r>
            <a:r>
              <a:rPr lang="ru-RU" sz="2300" dirty="0" smtClean="0"/>
              <a:t>” п. 32.3</a:t>
            </a:r>
            <a:r>
              <a:rPr lang="ru-RU" sz="2300" dirty="0"/>
              <a:t>.</a:t>
            </a:r>
            <a:endParaRPr lang="ru-RU" sz="2300" dirty="0" smtClean="0"/>
          </a:p>
          <a:p>
            <a:pPr algn="just"/>
            <a:r>
              <a:rPr lang="ru-RU" sz="2400" b="1" i="1" dirty="0" smtClean="0"/>
              <a:t>Рабочая программа воспитания может иметь модульную структуру и включать:</a:t>
            </a:r>
          </a:p>
          <a:p>
            <a:r>
              <a:rPr lang="ru-RU" sz="2400" dirty="0" smtClean="0"/>
              <a:t>Анализ воспитательного процесса в Организации;</a:t>
            </a:r>
          </a:p>
          <a:p>
            <a:r>
              <a:rPr lang="ru-RU" sz="2400" dirty="0" smtClean="0"/>
              <a:t>Цель и задачи воспитания обучающихся;</a:t>
            </a:r>
          </a:p>
          <a:p>
            <a:r>
              <a:rPr lang="ru-RU" sz="2400" dirty="0" smtClean="0"/>
              <a:t>Виды, формы и содержание воспитательной деятельности с учетом специфики Организации, интересов субъектов воспитания, тематики модулей;</a:t>
            </a:r>
          </a:p>
          <a:p>
            <a:r>
              <a:rPr lang="ru-RU" sz="2400" dirty="0" smtClean="0"/>
              <a:t>Систему поощрения социальной успешности и проявлений активной жизненной позиции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28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683" y="624110"/>
            <a:ext cx="10372930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Анализ воспитательного процесса в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454" y="1348966"/>
            <a:ext cx="10581159" cy="4851967"/>
          </a:xfrm>
        </p:spPr>
        <p:txBody>
          <a:bodyPr>
            <a:normAutofit fontScale="92500"/>
          </a:bodyPr>
          <a:lstStyle/>
          <a:p>
            <a:r>
              <a:rPr lang="ru-RU" dirty="0"/>
              <a:t>Основные принципы самоанализа воспитательной работы:</a:t>
            </a:r>
          </a:p>
          <a:p>
            <a:pPr lvl="0"/>
            <a:r>
              <a:rPr lang="ru-RU" dirty="0"/>
              <a:t>взаимное уважение всех участников образовательных отношений</a:t>
            </a:r>
            <a:r>
              <a:rPr lang="ru-RU" strike="sngStrike" dirty="0"/>
              <a:t>;</a:t>
            </a:r>
            <a:r>
              <a:rPr lang="ru-RU" dirty="0"/>
              <a:t> </a:t>
            </a:r>
          </a:p>
          <a:p>
            <a:pPr lvl="0"/>
            <a:r>
              <a:rPr lang="ru-RU" dirty="0"/>
              <a:t>приоритет анализа сущностных сторон воспитания. Ориентирует на изучение, прежде всего, не количественных, а качественных показателей, таких как сохранение уклада школы, качество воспитывающей среды, содержание и разнообразие деятельности, стиль общения, отношений между педагогами, обучающимися и родителями (законными представителями);  </a:t>
            </a:r>
          </a:p>
          <a:p>
            <a:pPr lvl="0"/>
            <a:r>
              <a:rPr lang="ru-RU" dirty="0"/>
              <a:t>развивающий характер осуществляемого анализа. Ориентирует на использование результатов анализа для совершенствования воспитательной деятельности педагогических работников (знания и сохранения в работе цели и задач воспитания, умелого планирования воспитательной работы, адекватного подбора видов, форм и содержания совместной деятельности с обучающимися, коллегами, социальными партнерами);</a:t>
            </a:r>
          </a:p>
          <a:p>
            <a:pPr lvl="0"/>
            <a:r>
              <a:rPr lang="ru-RU" dirty="0"/>
              <a:t>распределенная ответственность за результаты личностного развития обучающихся. Ориентирует на понимание того, что личностное развитие обучающихся – это результат как организованного социального воспитания (в котором школа участвует наряду с другими социальными институтами), так и их стихийной социализации и саморазвития.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131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950" y="950614"/>
            <a:ext cx="10529179" cy="5413972"/>
          </a:xfrm>
        </p:spPr>
        <p:txBody>
          <a:bodyPr>
            <a:normAutofit/>
          </a:bodyPr>
          <a:lstStyle/>
          <a:p>
            <a:pPr algn="just"/>
            <a:r>
              <a:rPr lang="ru-RU" b="1" i="1" dirty="0"/>
              <a:t>Основные направления анализа воспитательного процесса </a:t>
            </a:r>
            <a:r>
              <a:rPr lang="ru-RU" dirty="0"/>
              <a:t>(</a:t>
            </a:r>
            <a:r>
              <a:rPr lang="ru-RU" i="1" dirty="0"/>
              <a:t>Предложенные направления являются примерными, их можно уточнять, корректировать, исходя из особенностей уклада, воспитывающей среды, традиций воспитания, ресурсов школы, контингента обучающихся и др.</a:t>
            </a:r>
            <a:r>
              <a:rPr lang="ru-RU" dirty="0"/>
              <a:t>): </a:t>
            </a:r>
          </a:p>
          <a:p>
            <a:pPr algn="just"/>
            <a:r>
              <a:rPr lang="ru-RU" b="1" dirty="0"/>
              <a:t>1. Результаты воспитания, социализации и саморазвития обучающихся. </a:t>
            </a:r>
            <a:r>
              <a:rPr lang="ru-RU" dirty="0" smtClean="0"/>
              <a:t>Способом </a:t>
            </a:r>
            <a:r>
              <a:rPr lang="ru-RU" dirty="0"/>
              <a:t>получения информации о результатах воспитания, социализации и саморазвития обучающихся является педагогическое наблюдение. Внимание педагогических работников сосредотачивается на вопросах: какие проблемы, затруднения в личностном развитии обучающихся удалось решить за прошедший учебный год; какие проблемы, затруднения решить не удалось и почему; какие новые проблемы, трудности появились, над чем предстоит работать педагогическому коллективу</a:t>
            </a:r>
            <a:r>
              <a:rPr lang="ru-RU" dirty="0" smtClean="0"/>
              <a:t>.</a:t>
            </a:r>
          </a:p>
          <a:p>
            <a:pPr algn="just"/>
            <a:r>
              <a:rPr lang="ru-RU" b="1" dirty="0"/>
              <a:t>2. Состояние организуемой совместной деятельности обучающихся и взрослых</a:t>
            </a:r>
            <a:r>
              <a:rPr lang="ru-RU" b="1" dirty="0" smtClean="0"/>
              <a:t>.</a:t>
            </a:r>
            <a:r>
              <a:rPr lang="ru-RU" dirty="0"/>
              <a:t> Способами получения информации о состоянии организуемой совместной деятельности обучающихся и педагогических работников могут быть анкетирования и беседы с обучающимися и их родителями (законными представителями), педагогическими работниками, представителями совета обучающихся. Результаты обсуждаются на заседании методических объединений классных руководителей или педагогическом совете. </a:t>
            </a:r>
            <a:endParaRPr lang="ru-RU" b="1" dirty="0"/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83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5303" y="307817"/>
            <a:ext cx="10520127" cy="6037971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i="1" dirty="0">
                <a:latin typeface="+mj-lt"/>
                <a:cs typeface="Arial" panose="020B0604020202020204" pitchFamily="34" charset="0"/>
              </a:rPr>
              <a:t>Внимание сосредотачивается на вопросах, связанных с качеством (Выбираются вопросы, которые помогут проанализировать проделанную работу, описанную в соответствующих содержательных модулях):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проводимых общешкольных основных дел, мероприятий;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деятельности классных руководителей и их классов;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реализации воспитательного потенциала урочной деятельности;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организуемой внеурочной деятельности обучающихся;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внешкольных мероприятий; 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создания и поддержки воспитывающей предметно-пространственной среды;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взаимодействия с родительским сообществом;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внешкольных мероприятий; 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деятельности ученического самоуправления;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деятельности по профилактике и безопасности;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реализации потенциала социального партнерства;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деятельности по профориентации обучающихся;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действующих в школе детских общественных объединений;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работы школьных медиа;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работы школьного музея (музеев);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добровольческой деятельности обучающихся;</a:t>
            </a:r>
          </a:p>
          <a:p>
            <a:pPr lvl="0"/>
            <a:r>
              <a:rPr lang="ru-RU" sz="6400" dirty="0">
                <a:latin typeface="+mj-lt"/>
                <a:cs typeface="Arial" panose="020B0604020202020204" pitchFamily="34" charset="0"/>
              </a:rPr>
              <a:t>работы школьных спортивных </a:t>
            </a:r>
            <a:r>
              <a:rPr lang="ru-RU" sz="6400" dirty="0" smtClean="0">
                <a:latin typeface="+mj-lt"/>
                <a:cs typeface="Arial" panose="020B0604020202020204" pitchFamily="34" charset="0"/>
              </a:rPr>
              <a:t>клубов.</a:t>
            </a:r>
            <a:endParaRPr lang="ru-RU" sz="6400" dirty="0">
              <a:latin typeface="+mj-lt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ru-RU" sz="6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143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0860" y="748421"/>
            <a:ext cx="10637822" cy="37776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b="1" dirty="0" err="1" smtClean="0"/>
              <a:t>Содержание</a:t>
            </a:r>
            <a:r>
              <a:rPr lang="en-US" sz="2400" b="1" dirty="0"/>
              <a:t>, </a:t>
            </a:r>
            <a:r>
              <a:rPr lang="en-US" sz="2400" b="1" dirty="0" err="1"/>
              <a:t>виды</a:t>
            </a:r>
            <a:r>
              <a:rPr lang="en-US" sz="2400" b="1" dirty="0"/>
              <a:t> и </a:t>
            </a:r>
            <a:r>
              <a:rPr lang="en-US" sz="2400" b="1" dirty="0" err="1"/>
              <a:t>формы</a:t>
            </a:r>
            <a:r>
              <a:rPr lang="en-US" sz="2400" b="1" dirty="0"/>
              <a:t> </a:t>
            </a:r>
            <a:r>
              <a:rPr lang="en-US" sz="2400" b="1" dirty="0" err="1"/>
              <a:t>воспитательной</a:t>
            </a:r>
            <a:r>
              <a:rPr lang="en-US" sz="2400" b="1" dirty="0"/>
              <a:t> </a:t>
            </a:r>
            <a:r>
              <a:rPr lang="en-US" sz="2400" b="1" dirty="0" err="1" smtClean="0"/>
              <a:t>деятельности</a:t>
            </a:r>
            <a:r>
              <a:rPr lang="ru-RU" sz="1600" dirty="0"/>
              <a:t> </a:t>
            </a:r>
          </a:p>
          <a:p>
            <a:pPr algn="just"/>
            <a:r>
              <a:rPr lang="ru-RU" sz="1600" dirty="0"/>
              <a:t>Достижение цели и решение задач воспитания осуществляется в рамках всех направлений деятельности школы. Содержание, виды и формы воспитательной деятельности представлены в соответствующих модулях.</a:t>
            </a:r>
          </a:p>
          <a:p>
            <a:pPr algn="just"/>
            <a:r>
              <a:rPr lang="ru-RU" sz="1600" i="1" dirty="0"/>
              <a:t>Состав и содержание модулей определяется с учетом уклада школы, реальной деятельности, имеющихся в школе ресурсов, планов. Можно формировать свой перечень вариативных модулей, разрабатывать и включать в рабочую программу новые модули. Перечни видов и форм деятельности являются примерными, в рабочую программу включаются виды и формы деятельности, которые используются в школе или запланированы. В рабочей программе и плане воспитательной работы модули располагаются в последовательности, соответствующей их значимости в воспитательной деятельности школы. </a:t>
            </a:r>
            <a:endParaRPr lang="ru-RU" sz="1600" dirty="0"/>
          </a:p>
          <a:p>
            <a:pPr algn="just"/>
            <a:r>
              <a:rPr lang="ru-RU" sz="1600" b="1" dirty="0"/>
              <a:t>Инвариантные модули</a:t>
            </a:r>
            <a:r>
              <a:rPr lang="ru-RU" sz="1600" dirty="0"/>
              <a:t>: «Основные школьные дела», «Классное руководство», «Школьный урок», «Внеурочная деятельность», «Внешкольные мероприятия», «Предметно-пространственная среда», «Работа с родителями», «Самоуправление», «Профилактика и безопасность», «Социальное партнерство», «Профориентация» (на уровнях основного общего и среднего общего образования).</a:t>
            </a:r>
          </a:p>
          <a:p>
            <a:pPr algn="just"/>
            <a:r>
              <a:rPr lang="ru-RU" sz="1600" b="1" dirty="0"/>
              <a:t>Вариативные модули (в отдельных методических рекомендациях)</a:t>
            </a:r>
            <a:r>
              <a:rPr lang="ru-RU" sz="1600" dirty="0"/>
              <a:t>: «Детские общественные объединения», «Школьные медиа», «Школьный музей», «Добровольческая деятельность», «Школьные спортивные клубы», «Школьные театры».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23824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570" y="479254"/>
            <a:ext cx="9992683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Система поощрения социальной успешности и проявлений активной жизненной позиции обучающихся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255" y="1572284"/>
            <a:ext cx="10972800" cy="4991477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/>
              <a:t>Система проявлений активной жизненной позиции и поощрения социальной успешности обучающихся строится на принципах:</a:t>
            </a:r>
          </a:p>
          <a:p>
            <a:pPr lvl="0"/>
            <a:r>
              <a:rPr lang="ru-RU" dirty="0"/>
              <a:t>публичности, открытости поощрений (информирование всех обучающихся о награждении, проведение награждений в присутствии значительного числа обучающихся);</a:t>
            </a:r>
          </a:p>
          <a:p>
            <a:pPr lvl="0"/>
            <a:r>
              <a:rPr lang="ru-RU" dirty="0"/>
              <a:t>соответствия артефактов и процедур награждения укладу жизни школы, качеству воспитывающей среды, специфической символике, выработанной и существующей в укладе школы;</a:t>
            </a:r>
          </a:p>
          <a:p>
            <a:pPr lvl="0"/>
            <a:r>
              <a:rPr lang="ru-RU" dirty="0"/>
              <a:t>прозрачности правил поощрения (наличие положения о награждениях, неукоснительное следование порядку, зафиксированному в этом документе, соблюдение справедливости при выдвижении кандидатур);</a:t>
            </a:r>
          </a:p>
          <a:p>
            <a:pPr lvl="0"/>
            <a:r>
              <a:rPr lang="ru-RU" dirty="0"/>
              <a:t>регулировании частоты награждений (недопущение избыточности в поощрениях –недостаточно длительные периоды ожидания, чрезмерно большие группы поощряемых и т.п.);</a:t>
            </a:r>
          </a:p>
          <a:p>
            <a:pPr lvl="0"/>
            <a:r>
              <a:rPr lang="ru-RU" dirty="0"/>
              <a:t>сочетании индивидуального и коллективного поощрения (использование и индивидуальных наград, и коллективных дает возможность стимулировать как индивидуальную, так и коллективную активность обучающихся, преодолевать межличностные противоречия между обучающимися, получившими награду и не получившими ее);</a:t>
            </a:r>
          </a:p>
          <a:p>
            <a:pPr lvl="0"/>
            <a:r>
              <a:rPr lang="ru-RU" dirty="0"/>
              <a:t>привлечении к участию в системе поощрений на всех стадиях родителей (законных представителей) обучающихся, представителей родительского сообщества, самих обучающихся, их представителей (с учетом наличия ученического самоуправления), сторонние организации, их статусных представителей;</a:t>
            </a:r>
          </a:p>
          <a:p>
            <a:pPr lvl="0"/>
            <a:r>
              <a:rPr lang="ru-RU" dirty="0" err="1"/>
              <a:t>дифференцированности</a:t>
            </a:r>
            <a:r>
              <a:rPr lang="ru-RU" dirty="0"/>
              <a:t> поощрений (наличие уровней и типов наград позволяет продлить стимулирующее действие системы поощрения).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45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2918" y="594510"/>
            <a:ext cx="10010194" cy="60145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Формы поощрения проявлений активной жизненной позиции обучающихся и социальной успешности (</a:t>
            </a:r>
            <a:r>
              <a:rPr lang="ru-RU" i="1" dirty="0"/>
              <a:t>Формы могут быть изменены, их состав расширен</a:t>
            </a:r>
            <a:r>
              <a:rPr lang="ru-RU" dirty="0" smtClean="0"/>
              <a:t>).</a:t>
            </a:r>
          </a:p>
          <a:p>
            <a:pPr algn="just"/>
            <a:r>
              <a:rPr lang="ru-RU" b="1" i="1" dirty="0"/>
              <a:t>И</a:t>
            </a:r>
            <a:r>
              <a:rPr lang="ru-RU" b="1" i="1" dirty="0" smtClean="0"/>
              <a:t>ндивидуальные </a:t>
            </a:r>
            <a:r>
              <a:rPr lang="ru-RU" b="1" i="1" dirty="0"/>
              <a:t>и групповые </a:t>
            </a:r>
            <a:r>
              <a:rPr lang="ru-RU" b="1" i="1" dirty="0" smtClean="0"/>
              <a:t>портфолио. </a:t>
            </a:r>
            <a:r>
              <a:rPr lang="ru-RU" dirty="0" smtClean="0"/>
              <a:t>Ведение </a:t>
            </a:r>
            <a:r>
              <a:rPr lang="ru-RU" dirty="0"/>
              <a:t>портфолио – деятельность обучающих при ее организации и регулярном поощрении классными руководителями, поддержке родителями (законными представителями) по собиранию (накоплению) артефактов, фиксирующих и символизирующих достижения обучающегося. Портфолио может включать артефакты признания личностных достижений, достижений в группе, участия в деятельности (грамоты, поощрительные письма, фотографии призов, фото изделий, работ и др., участвовавших в конкурсах и т.д.). Кроме индивидуального портфолио возможно ведение портфолио </a:t>
            </a:r>
            <a:r>
              <a:rPr lang="ru-RU" dirty="0" smtClean="0"/>
              <a:t>класса</a:t>
            </a:r>
            <a:r>
              <a:rPr lang="ru-RU" dirty="0"/>
              <a:t>;</a:t>
            </a:r>
            <a:endParaRPr lang="ru-RU" dirty="0" smtClean="0"/>
          </a:p>
          <a:p>
            <a:pPr algn="just"/>
            <a:r>
              <a:rPr lang="ru-RU" b="1" i="1" dirty="0" smtClean="0"/>
              <a:t>Рейтинги. </a:t>
            </a:r>
            <a:r>
              <a:rPr lang="ru-RU" dirty="0"/>
              <a:t>Р</a:t>
            </a:r>
            <a:r>
              <a:rPr lang="ru-RU" dirty="0" smtClean="0"/>
              <a:t>азмещение </a:t>
            </a:r>
            <a:r>
              <a:rPr lang="ru-RU" dirty="0"/>
              <a:t>обучающихся или групп в последовательности, определяемой их успешностью, достижениями в </a:t>
            </a:r>
            <a:r>
              <a:rPr lang="ru-RU" dirty="0" smtClean="0"/>
              <a:t>чем-либо);</a:t>
            </a:r>
          </a:p>
          <a:p>
            <a:pPr algn="just"/>
            <a:r>
              <a:rPr lang="ru-RU" b="1" i="1" dirty="0"/>
              <a:t>Б</a:t>
            </a:r>
            <a:r>
              <a:rPr lang="ru-RU" b="1" i="1" dirty="0" smtClean="0"/>
              <a:t>лаготворительная поддержка</a:t>
            </a:r>
            <a:r>
              <a:rPr lang="ru-RU" b="1" i="1" dirty="0"/>
              <a:t> </a:t>
            </a:r>
            <a:r>
              <a:rPr lang="ru-RU" dirty="0"/>
              <a:t>обучающихся, групп обучающихся (классов и др.) может заключаться в материальной поддержке проведения в школе воспитательных дел, мероприятий, проведения внешкольных мероприятий, различных форм совместной деятельности воспитательной направленности, в индивидуальной поддержке нуждающихся в помощи обучающихся, семей, педагогических работников. Благотворительность предусматривает публичную презентацию благотворителей и их </a:t>
            </a:r>
            <a:r>
              <a:rPr lang="ru-RU" dirty="0" smtClean="0"/>
              <a:t>деятельности. Использование </a:t>
            </a:r>
            <a:r>
              <a:rPr lang="ru-RU" dirty="0"/>
              <a:t>рейтингов, их форма, публичность и др., а также привлечение благотворителей (в том числе из родительского сообщества), их статус, акции, деятельность должны соответствовать укладу школы, цели, задачам, традициям воспитания, согласовываться с представителями родительского сообщества во избежание деструктивного воздействия на воспитывающую среду, взаимоотношения в школе.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5420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119</TotalTime>
  <Words>1001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Изменения в рабочей программе воспитания</vt:lpstr>
      <vt:lpstr>Презентация PowerPoint</vt:lpstr>
      <vt:lpstr>Анализ воспитательного процесса в Организации</vt:lpstr>
      <vt:lpstr>Презентация PowerPoint</vt:lpstr>
      <vt:lpstr>Презентация PowerPoint</vt:lpstr>
      <vt:lpstr>Презентация PowerPoint</vt:lpstr>
      <vt:lpstr>Система поощрения социальной успешности и проявлений активной жизненной позиции обучающихся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в рабочих программах воспитания</dc:title>
  <dc:creator>User43</dc:creator>
  <cp:lastModifiedBy>Пользователь Windows</cp:lastModifiedBy>
  <cp:revision>11</cp:revision>
  <dcterms:created xsi:type="dcterms:W3CDTF">2022-02-04T04:31:31Z</dcterms:created>
  <dcterms:modified xsi:type="dcterms:W3CDTF">2022-02-07T04:44:17Z</dcterms:modified>
</cp:coreProperties>
</file>